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BE1B18-F244-4E9C-9E58-E28B40D19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D0CB466-3715-478F-A0CD-74C6FCCA0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76E4D7-2BA4-41A4-B600-66FA118E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CFE314-1BCC-4C20-B4A8-C31F9466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7DBDE1-6E1D-4719-A4EF-24E1364C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82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12E37E-E612-42B5-9564-7568C06C0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240950E-4740-466D-B9AE-29A9A7A8A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F477A1-9D33-45D3-A3C7-7656087F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F3A292-17B8-49A8-A6E4-E1B95C59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24F5E8-7571-42B1-99C4-A342D38F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57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020DB9-4F65-49B6-9000-AC95A15E4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C21083E-6068-4803-AC83-6669D654E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E99F55-237C-4086-9683-F17B8034F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669CB-4E60-4C8E-A557-AEBB2A42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7BF28B-795F-49F6-8963-3D43054D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5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D49DBC-4708-4084-A66F-2C3E2CE6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1EDC74-E6EC-4938-BFD5-42CAFE36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DC0C1F-2C94-4008-855C-DC2A01E3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ED473C-EC76-4601-AEC0-B8D9ED85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390432-61B9-4DFB-A7CE-569D05AA3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85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DD0CCD-DEF8-4FAC-B3A6-EEC74D166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92DF80-688E-4B92-BB90-B82F5DABF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E4364A-2162-46E3-B7D4-B8A167F6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EDDCDA-E84D-424D-90C9-AAA357690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4D85EE-6289-482F-B315-DC7998B6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9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541654-4A64-4FFC-AE52-91CD40CE4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0A7627-AFF1-4407-99C4-4CA9DB37C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FAD7A9-2528-454E-B0FE-4ED76E02F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3E5996-3C87-44CA-8C58-AD72F3B14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6D4E13-4EB9-4D8F-90BD-05F4A0D9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6DC8D3-90EB-40D4-AF97-BC78AD3B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66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498753-CCCF-4296-BCBD-9DD016624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F5D0F2-277D-4DB1-A81C-991F231E1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5E88663-6D87-495D-B888-D57DE464D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D7080F7-EF69-492E-BEBF-A64B55ACE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D8EE56-99FD-4319-8CAF-D5EB26287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D1DA20D-8CFA-4359-B576-22045C95A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A937A10-0C38-4A88-B249-32793040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3E1F7D-F207-4A2C-976F-06460F52A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94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2D72B1-B9F6-4F80-B999-6866116F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7072D96-E4F6-4A9E-BE53-8559737AE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F22A6EA-C11C-441D-9274-91BD3C4B3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A84CCD5-95A1-40C0-9AA5-583F1B76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98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439AFDA-DA6C-42FF-A4AE-DDF830708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7A2D301-92BF-4FA0-BA50-BD67CEF3A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7F1A87-0400-4131-BF29-C7C29E4F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65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352E15-08E3-404F-B094-B9EF6EA6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62FCEA-7BC6-42F1-A166-E82D423EC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725FE82-0974-4F3F-A310-F1AAC8670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F6E76D-A6F0-434A-A776-2A2C29AE9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CF2FA6-BB78-4B27-B97D-5B773C40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DB6B98-E910-44F2-BEC2-B91014C8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149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65A56D-FAA2-419C-87CF-44442506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65BB6B8-22D3-4A07-A545-A9662E1CE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23873BA-0940-4B4D-8695-1EAEB48DB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D8D5BD-AEC9-4085-B855-326953D5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5ABC0D8-1A46-4D14-9D92-F08014FD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7F3614-B8A3-423C-BC5D-E35F3B29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73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AE5B08-7A79-4D66-A504-8946E179C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FB9004-3331-4D7A-B62D-A28F4EFD4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9F0166-3194-4079-A24F-37CBDE168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FE003-CB67-43C6-AA23-250B951DA500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A5F303-B2C1-4BF9-8E65-937653358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F3778E-45CE-4121-B8C2-E7C3319DD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4392-C63A-44BA-9771-B0C67B2D2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13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30740;&#31350;&#32773;&#21457;&#36215;&#20020;&#24202;&#30740;&#31350;&#39033;&#30446;&#30456;&#20851;&#30003;&#35831;&#34920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30740;&#31350;&#32773;&#21457;&#36215;&#20020;&#24202;&#30740;&#31350;&#39033;&#30446;&#30456;&#20851;&#30003;&#35831;&#34920;/&#27880;&#24847;&#20107;&#39033;.docx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3ABD7693-A452-44E8-B6A0-09DC163AC2F1}"/>
              </a:ext>
            </a:extLst>
          </p:cNvPr>
          <p:cNvSpPr txBox="1"/>
          <p:nvPr/>
        </p:nvSpPr>
        <p:spPr>
          <a:xfrm>
            <a:off x="3736064" y="544515"/>
            <a:ext cx="408087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研究者发起的回顾性及非干预性</a:t>
            </a:r>
            <a:r>
              <a:rPr lang="en-US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IIT</a:t>
            </a:r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临床研究项目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5D6EC8D-345D-4952-915E-9FA0AC0FF417}"/>
              </a:ext>
            </a:extLst>
          </p:cNvPr>
          <p:cNvSpPr txBox="1"/>
          <p:nvPr/>
        </p:nvSpPr>
        <p:spPr>
          <a:xfrm>
            <a:off x="4019739" y="1292436"/>
            <a:ext cx="169854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是否涉及临床数据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835FC80-6C07-4D68-A80D-83CE30BAFC69}"/>
              </a:ext>
            </a:extLst>
          </p:cNvPr>
          <p:cNvSpPr txBox="1"/>
          <p:nvPr/>
        </p:nvSpPr>
        <p:spPr>
          <a:xfrm>
            <a:off x="6165187" y="1292436"/>
            <a:ext cx="16590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是否涉及临床标本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25DA69B-E59E-4D8A-9EAE-9938D0466B33}"/>
              </a:ext>
            </a:extLst>
          </p:cNvPr>
          <p:cNvSpPr txBox="1"/>
          <p:nvPr/>
        </p:nvSpPr>
        <p:spPr>
          <a:xfrm>
            <a:off x="4240748" y="2176208"/>
            <a:ext cx="3307783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按照研究者发起临床研究项目模板，提交材料至科教科审核  </a:t>
            </a:r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  <a:hlinkClick r:id="rId2" action="ppaction://hlinkfile"/>
              </a:rPr>
              <a:t>研究者发起临床研究项目相关申请表</a:t>
            </a:r>
            <a:endParaRPr lang="zh-CN" altLang="en-US" sz="1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504407DC-2122-44B3-85EB-6D31803A45BE}"/>
              </a:ext>
            </a:extLst>
          </p:cNvPr>
          <p:cNvSpPr txBox="1"/>
          <p:nvPr/>
        </p:nvSpPr>
        <p:spPr>
          <a:xfrm>
            <a:off x="3396603" y="1178501"/>
            <a:ext cx="413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DE6453DB-62F0-4124-9679-F0F26E5B4E6B}"/>
              </a:ext>
            </a:extLst>
          </p:cNvPr>
          <p:cNvSpPr txBox="1"/>
          <p:nvPr/>
        </p:nvSpPr>
        <p:spPr>
          <a:xfrm>
            <a:off x="8007767" y="1178500"/>
            <a:ext cx="413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48A385D9-18C8-4453-B3F9-DD5526F79E95}"/>
              </a:ext>
            </a:extLst>
          </p:cNvPr>
          <p:cNvCxnSpPr>
            <a:cxnSpLocks/>
          </p:cNvCxnSpPr>
          <p:nvPr/>
        </p:nvCxnSpPr>
        <p:spPr>
          <a:xfrm>
            <a:off x="5015880" y="1600213"/>
            <a:ext cx="0" cy="539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2961C87B-673C-4685-8D10-41A06D0EDAD1}"/>
              </a:ext>
            </a:extLst>
          </p:cNvPr>
          <p:cNvCxnSpPr>
            <a:cxnSpLocks/>
          </p:cNvCxnSpPr>
          <p:nvPr/>
        </p:nvCxnSpPr>
        <p:spPr>
          <a:xfrm>
            <a:off x="6840492" y="1600213"/>
            <a:ext cx="0" cy="539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C9C37EF2-A10C-4A5F-8E48-E271EE7DDC32}"/>
              </a:ext>
            </a:extLst>
          </p:cNvPr>
          <p:cNvSpPr txBox="1"/>
          <p:nvPr/>
        </p:nvSpPr>
        <p:spPr>
          <a:xfrm>
            <a:off x="4976071" y="1646522"/>
            <a:ext cx="413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否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DAA15C56-FC7D-45DA-844B-2953EB0900B3}"/>
              </a:ext>
            </a:extLst>
          </p:cNvPr>
          <p:cNvSpPr txBox="1"/>
          <p:nvPr/>
        </p:nvSpPr>
        <p:spPr>
          <a:xfrm>
            <a:off x="6509112" y="1668233"/>
            <a:ext cx="413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否</a:t>
            </a: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E31467C5-7E1A-4291-902C-A64250A64582}"/>
              </a:ext>
            </a:extLst>
          </p:cNvPr>
          <p:cNvCxnSpPr>
            <a:cxnSpLocks/>
          </p:cNvCxnSpPr>
          <p:nvPr/>
        </p:nvCxnSpPr>
        <p:spPr>
          <a:xfrm>
            <a:off x="5015880" y="852292"/>
            <a:ext cx="0" cy="4401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BA5F681C-6F05-433D-AE8C-18903FC4EFD5}"/>
              </a:ext>
            </a:extLst>
          </p:cNvPr>
          <p:cNvCxnSpPr>
            <a:cxnSpLocks/>
          </p:cNvCxnSpPr>
          <p:nvPr/>
        </p:nvCxnSpPr>
        <p:spPr>
          <a:xfrm flipH="1">
            <a:off x="6840492" y="884905"/>
            <a:ext cx="2418" cy="4080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E9003766-DD44-4C71-9859-3F5098C2ADA8}"/>
              </a:ext>
            </a:extLst>
          </p:cNvPr>
          <p:cNvCxnSpPr>
            <a:cxnSpLocks/>
          </p:cNvCxnSpPr>
          <p:nvPr/>
        </p:nvCxnSpPr>
        <p:spPr>
          <a:xfrm flipV="1">
            <a:off x="7865192" y="1470025"/>
            <a:ext cx="722278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318AE170-BAA3-429B-9E59-0DA7C1222239}"/>
              </a:ext>
            </a:extLst>
          </p:cNvPr>
          <p:cNvCxnSpPr>
            <a:cxnSpLocks/>
          </p:cNvCxnSpPr>
          <p:nvPr/>
        </p:nvCxnSpPr>
        <p:spPr>
          <a:xfrm flipH="1">
            <a:off x="3210753" y="1445402"/>
            <a:ext cx="808986" cy="18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图片 56">
            <a:extLst>
              <a:ext uri="{FF2B5EF4-FFF2-40B4-BE49-F238E27FC236}">
                <a16:creationId xmlns:a16="http://schemas.microsoft.com/office/drawing/2014/main" id="{D0F1E913-8F4D-4B7B-B32D-D5A5DAE65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577" y="852292"/>
            <a:ext cx="2063349" cy="46288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C4F53B31-9233-40EF-8D4F-6BB6C7AF2844}"/>
              </a:ext>
            </a:extLst>
          </p:cNvPr>
          <p:cNvCxnSpPr>
            <a:cxnSpLocks/>
          </p:cNvCxnSpPr>
          <p:nvPr/>
        </p:nvCxnSpPr>
        <p:spPr>
          <a:xfrm>
            <a:off x="3182866" y="2458817"/>
            <a:ext cx="105886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465B0444-6730-4107-B8E0-9D663342991C}"/>
              </a:ext>
            </a:extLst>
          </p:cNvPr>
          <p:cNvCxnSpPr>
            <a:cxnSpLocks/>
          </p:cNvCxnSpPr>
          <p:nvPr/>
        </p:nvCxnSpPr>
        <p:spPr>
          <a:xfrm flipH="1">
            <a:off x="7565669" y="2449900"/>
            <a:ext cx="98424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图片 66">
            <a:extLst>
              <a:ext uri="{FF2B5EF4-FFF2-40B4-BE49-F238E27FC236}">
                <a16:creationId xmlns:a16="http://schemas.microsoft.com/office/drawing/2014/main" id="{866D9C81-4009-444F-A148-FEA3B5300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3144" y="895248"/>
            <a:ext cx="2081008" cy="46068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5" name="文本框 74">
            <a:extLst>
              <a:ext uri="{FF2B5EF4-FFF2-40B4-BE49-F238E27FC236}">
                <a16:creationId xmlns:a16="http://schemas.microsoft.com/office/drawing/2014/main" id="{25F5B545-ADD5-4C66-8725-CDE6C137B570}"/>
              </a:ext>
            </a:extLst>
          </p:cNvPr>
          <p:cNvSpPr txBox="1"/>
          <p:nvPr/>
        </p:nvSpPr>
        <p:spPr>
          <a:xfrm>
            <a:off x="7587711" y="2159555"/>
            <a:ext cx="962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申请通过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ADAB55EC-E24B-4BC1-AE91-F4AFD8D77032}"/>
              </a:ext>
            </a:extLst>
          </p:cNvPr>
          <p:cNvSpPr txBox="1"/>
          <p:nvPr/>
        </p:nvSpPr>
        <p:spPr>
          <a:xfrm>
            <a:off x="3237098" y="2151040"/>
            <a:ext cx="962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申请通过</a:t>
            </a: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B598DF4B-BD12-47A6-BA16-4BE2AEB0C5A3}"/>
              </a:ext>
            </a:extLst>
          </p:cNvPr>
          <p:cNvSpPr txBox="1"/>
          <p:nvPr/>
        </p:nvSpPr>
        <p:spPr>
          <a:xfrm>
            <a:off x="4482820" y="3320491"/>
            <a:ext cx="281241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科教科每周二、周四进行形式审查，并反馈修改意见，同时进行学术审查</a:t>
            </a:r>
          </a:p>
        </p:txBody>
      </p:sp>
      <p:cxnSp>
        <p:nvCxnSpPr>
          <p:cNvPr id="83" name="直接箭头连接符 82">
            <a:extLst>
              <a:ext uri="{FF2B5EF4-FFF2-40B4-BE49-F238E27FC236}">
                <a16:creationId xmlns:a16="http://schemas.microsoft.com/office/drawing/2014/main" id="{056DA2C2-F27A-4D4F-BD0A-612520542A46}"/>
              </a:ext>
            </a:extLst>
          </p:cNvPr>
          <p:cNvCxnSpPr>
            <a:cxnSpLocks/>
          </p:cNvCxnSpPr>
          <p:nvPr/>
        </p:nvCxnSpPr>
        <p:spPr>
          <a:xfrm>
            <a:off x="5861869" y="2916711"/>
            <a:ext cx="0" cy="4218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箭头连接符 85">
            <a:extLst>
              <a:ext uri="{FF2B5EF4-FFF2-40B4-BE49-F238E27FC236}">
                <a16:creationId xmlns:a16="http://schemas.microsoft.com/office/drawing/2014/main" id="{35301D3F-5891-4EF4-B775-577DD3ED2E72}"/>
              </a:ext>
            </a:extLst>
          </p:cNvPr>
          <p:cNvCxnSpPr>
            <a:cxnSpLocks/>
          </p:cNvCxnSpPr>
          <p:nvPr/>
        </p:nvCxnSpPr>
        <p:spPr>
          <a:xfrm>
            <a:off x="5867479" y="4059155"/>
            <a:ext cx="0" cy="4080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文本框 86">
            <a:extLst>
              <a:ext uri="{FF2B5EF4-FFF2-40B4-BE49-F238E27FC236}">
                <a16:creationId xmlns:a16="http://schemas.microsoft.com/office/drawing/2014/main" id="{8097EFF0-ECDC-4672-8FF4-1EC69B29BC65}"/>
              </a:ext>
            </a:extLst>
          </p:cNvPr>
          <p:cNvSpPr txBox="1"/>
          <p:nvPr/>
        </p:nvSpPr>
        <p:spPr>
          <a:xfrm>
            <a:off x="4351557" y="4476291"/>
            <a:ext cx="3032546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</a:rPr>
              <a:t>项目负责人打印终版研究项目材料一式两份，项目负责人及科主任签字后，提交至普仁楼三楼科教科立项。同时交伦理委员会秘书签字，纸质版交科教科及伦理委员会办公室存档  </a:t>
            </a:r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研究者发起临床研究项目相关申请表</a:t>
            </a:r>
            <a:r>
              <a:rPr lang="en-US" altLang="zh-CN" sz="1400" b="1" dirty="0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\</a:t>
            </a:r>
            <a:r>
              <a:rPr lang="zh-CN" altLang="en-US" sz="1400" b="1" dirty="0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注意事项</a:t>
            </a:r>
            <a:r>
              <a:rPr lang="en-US" altLang="zh-CN" sz="1400" b="1" dirty="0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.docx</a:t>
            </a:r>
            <a:endParaRPr lang="zh-CN" altLang="en-US" sz="1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id="{CFFEED36-F8DA-488B-B76A-46603A84A2F5}"/>
              </a:ext>
            </a:extLst>
          </p:cNvPr>
          <p:cNvSpPr txBox="1"/>
          <p:nvPr/>
        </p:nvSpPr>
        <p:spPr>
          <a:xfrm>
            <a:off x="3092236" y="6185975"/>
            <a:ext cx="72105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研究者发起的回顾性及非干预性</a:t>
            </a:r>
            <a:r>
              <a:rPr lang="en-US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IIT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临床研究项目立项流程</a:t>
            </a:r>
          </a:p>
        </p:txBody>
      </p:sp>
    </p:spTree>
    <p:extLst>
      <p:ext uri="{BB962C8B-B14F-4D97-AF65-F5344CB8AC3E}">
        <p14:creationId xmlns:p14="http://schemas.microsoft.com/office/powerpoint/2010/main" val="3355654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143</Words>
  <Application>Microsoft Office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黑体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15</cp:revision>
  <dcterms:created xsi:type="dcterms:W3CDTF">2024-12-24T03:53:49Z</dcterms:created>
  <dcterms:modified xsi:type="dcterms:W3CDTF">2024-12-24T09:43:41Z</dcterms:modified>
</cp:coreProperties>
</file>